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1" r:id="rId3"/>
    <p:sldId id="262" r:id="rId4"/>
    <p:sldId id="263" r:id="rId5"/>
    <p:sldId id="264" r:id="rId6"/>
    <p:sldId id="265" r:id="rId7"/>
    <p:sldId id="266" r:id="rId8"/>
    <p:sldId id="267" r:id="rId9"/>
    <p:sldId id="268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194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62000" y="3200400"/>
            <a:ext cx="7543800" cy="1524000"/>
          </a:xfrm>
        </p:spPr>
        <p:txBody>
          <a:bodyPr>
            <a:noAutofit/>
          </a:bodyPr>
          <a:lstStyle>
            <a:lvl1pPr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62000" y="4724400"/>
            <a:ext cx="6858000" cy="990600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8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  <p:sp>
        <p:nvSpPr>
          <p:cNvPr id="7" name="Rectangle 6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685800"/>
            <a:ext cx="7239000" cy="38862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62000" y="685801"/>
            <a:ext cx="1828800" cy="5410199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90800" y="685801"/>
            <a:ext cx="5715000" cy="4876800"/>
          </a:xfrm>
        </p:spPr>
        <p:txBody>
          <a:bodyPr vert="eaVert" anchor="t" anchorCtr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7240" y="0"/>
            <a:ext cx="7543800" cy="304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3276600"/>
            <a:ext cx="7543800" cy="1676400"/>
          </a:xfrm>
        </p:spPr>
        <p:txBody>
          <a:bodyPr anchor="b" anchorCtr="0"/>
          <a:lstStyle>
            <a:lvl1pPr algn="l">
              <a:defRPr sz="54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4953000"/>
            <a:ext cx="6858000" cy="914400"/>
          </a:xfrm>
        </p:spPr>
        <p:txBody>
          <a:bodyPr anchor="t" anchorCtr="0">
            <a:normAutofit/>
          </a:bodyPr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20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609601"/>
            <a:ext cx="3657600" cy="376732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89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89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152" y="609600"/>
            <a:ext cx="3657600" cy="6397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1329264"/>
            <a:ext cx="3657600" cy="3048000"/>
          </a:xfrm>
        </p:spPr>
        <p:txBody>
          <a:bodyPr anchor="t" anchorCtr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Straight Connector 10"/>
          <p:cNvCxnSpPr/>
          <p:nvPr/>
        </p:nvCxnSpPr>
        <p:spPr>
          <a:xfrm>
            <a:off x="7589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4645152" y="1249362"/>
            <a:ext cx="36576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10866" y="457200"/>
            <a:ext cx="4594934" cy="4114799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1" y="457200"/>
            <a:ext cx="2673657" cy="4114800"/>
          </a:xfrm>
        </p:spPr>
        <p:txBody>
          <a:bodyPr>
            <a:normAutofit/>
          </a:bodyPr>
          <a:lstStyle>
            <a:lvl1pPr marL="0" indent="0">
              <a:buNone/>
              <a:defRPr sz="21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 rot="5400000">
            <a:off x="1677194" y="2514600"/>
            <a:ext cx="3810000" cy="1588"/>
          </a:xfrm>
          <a:prstGeom prst="line">
            <a:avLst/>
          </a:prstGeom>
          <a:ln>
            <a:solidFill>
              <a:schemeClr val="tx2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8952" y="4572000"/>
            <a:ext cx="6784848" cy="1600200"/>
          </a:xfrm>
        </p:spPr>
        <p:txBody>
          <a:bodyPr anchor="b">
            <a:normAutofit/>
          </a:bodyPr>
          <a:lstStyle>
            <a:lvl1pPr algn="l">
              <a:defRPr sz="5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777240" y="457200"/>
            <a:ext cx="7543800" cy="2895600"/>
          </a:xfrm>
          <a:ln w="6350">
            <a:solidFill>
              <a:schemeClr val="tx2"/>
            </a:solidFill>
          </a:ln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0392" y="3505200"/>
            <a:ext cx="7391400" cy="804862"/>
          </a:xfrm>
        </p:spPr>
        <p:txBody>
          <a:bodyPr anchor="t" anchorCtr="0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62000" y="4572000"/>
            <a:ext cx="6781800" cy="16002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" y="685800"/>
            <a:ext cx="7543800" cy="3886200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48400" y="620877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  <a:latin typeface="+mn-lt"/>
              </a:defRPr>
            </a:lvl1pPr>
          </a:lstStyle>
          <a:p>
            <a:fld id="{772F4856-E72F-42F2-9FD6-592B9E481F70}" type="datetimeFigureOut">
              <a:rPr lang="ru-RU" smtClean="0"/>
              <a:t>17.11.2021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761999" y="6208776"/>
            <a:ext cx="487386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1">
                <a:solidFill>
                  <a:schemeClr val="tx2">
                    <a:lumMod val="90000"/>
                    <a:lumOff val="1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5687568"/>
            <a:ext cx="762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40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</a:lstStyle>
          <a:p>
            <a:fld id="{11F54458-F3B9-41CD-AC27-1CEED05A9AEA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77240" y="0"/>
            <a:ext cx="7543800" cy="381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777240" y="6172200"/>
            <a:ext cx="7543800" cy="2743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54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94360" indent="-27432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686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64592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1901952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8pPr>
      <a:lvl9pPr marL="246888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99592" y="-99392"/>
            <a:ext cx="7543800" cy="3933056"/>
          </a:xfrm>
        </p:spPr>
        <p:txBody>
          <a:bodyPr/>
          <a:lstStyle/>
          <a:p>
            <a:pPr algn="ctr"/>
            <a:r>
              <a:rPr lang="tt-RU" dirty="0" smtClean="0"/>
              <a:t>ШЭ ВсОШ </a:t>
            </a:r>
            <a:r>
              <a:rPr lang="tt-RU" dirty="0" smtClean="0"/>
              <a:t>по математике </a:t>
            </a:r>
            <a:br>
              <a:rPr lang="tt-RU" dirty="0" smtClean="0"/>
            </a:br>
            <a:r>
              <a:rPr lang="tt-RU" sz="4800" dirty="0" smtClean="0"/>
              <a:t>“СИРИУС”</a:t>
            </a:r>
            <a:endParaRPr lang="ru-RU" sz="48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31640" y="5661248"/>
            <a:ext cx="6858000" cy="990600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tt-RU" sz="3200" dirty="0" smtClean="0"/>
              <a:t>9 </a:t>
            </a:r>
            <a:r>
              <a:rPr lang="tt-RU" sz="3200" dirty="0" smtClean="0"/>
              <a:t>класс</a:t>
            </a:r>
          </a:p>
          <a:p>
            <a:pPr algn="ctr"/>
            <a:r>
              <a:rPr lang="tt-RU" sz="3200" dirty="0" smtClean="0"/>
              <a:t>2021-2022 учебный год</a:t>
            </a:r>
            <a:endParaRPr lang="tt-RU" sz="3200" dirty="0"/>
          </a:p>
          <a:p>
            <a:pPr algn="r"/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54808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3455" y="2996952"/>
            <a:ext cx="8229600" cy="3048018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t-RU" sz="2800" dirty="0" smtClean="0"/>
          </a:p>
          <a:p>
            <a:pPr algn="just"/>
            <a:r>
              <a:rPr lang="tt-RU" sz="2800" dirty="0" smtClean="0"/>
              <a:t>Решение: В невисокосном году 365 дней. </a:t>
            </a:r>
          </a:p>
          <a:p>
            <a:pPr marL="0" indent="0" algn="just">
              <a:buNone/>
            </a:pPr>
            <a:r>
              <a:rPr lang="tt-RU" sz="2800" dirty="0" smtClean="0"/>
              <a:t>365/7=52 недели +1 день. 1 января- четверг, значит и 31декабря </a:t>
            </a:r>
            <a:r>
              <a:rPr lang="tt-RU" sz="2800" dirty="0" smtClean="0"/>
              <a:t>тоже четверг. Итого 52 пятницы.</a:t>
            </a:r>
          </a:p>
          <a:p>
            <a:pPr marL="0" indent="0">
              <a:buNone/>
            </a:pPr>
            <a:endParaRPr lang="tt-RU" sz="2800" dirty="0" smtClean="0"/>
          </a:p>
          <a:p>
            <a:r>
              <a:rPr lang="tt-RU" sz="2800" dirty="0" smtClean="0"/>
              <a:t>Ответ:  52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198443"/>
            <a:ext cx="84249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Первое января некоторого </a:t>
            </a:r>
            <a:r>
              <a:rPr lang="ru-RU" sz="2800" dirty="0" err="1"/>
              <a:t>невисокосного</a:t>
            </a:r>
            <a:r>
              <a:rPr lang="ru-RU" sz="2800" dirty="0"/>
              <a:t> года выпало на четверг. А сколько в этом году </a:t>
            </a:r>
            <a:r>
              <a:rPr lang="ru-RU" sz="2800" dirty="0" smtClean="0"/>
              <a:t>понедельников</a:t>
            </a:r>
            <a:r>
              <a:rPr lang="ru-RU" sz="2800" dirty="0"/>
              <a:t>?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2196" y="487280"/>
            <a:ext cx="1205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№ </a:t>
            </a:r>
            <a:r>
              <a:rPr lang="ru-RU" sz="3200" b="1" dirty="0" smtClean="0"/>
              <a:t>1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6306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6597352"/>
            <a:ext cx="8229600" cy="2523629"/>
          </a:xfrm>
        </p:spPr>
        <p:txBody>
          <a:bodyPr/>
          <a:lstStyle/>
          <a:p>
            <a:r>
              <a:rPr lang="tt-RU" dirty="0" smtClean="0"/>
              <a:t>-4</a:t>
            </a:r>
            <a:endParaRPr lang="ru-RU" dirty="0"/>
          </a:p>
        </p:txBody>
      </p:sp>
      <p:sp>
        <p:nvSpPr>
          <p:cNvPr id="4" name="Объект 4"/>
          <p:cNvSpPr txBox="1">
            <a:spLocks/>
          </p:cNvSpPr>
          <p:nvPr/>
        </p:nvSpPr>
        <p:spPr>
          <a:xfrm>
            <a:off x="395536" y="1047767"/>
            <a:ext cx="8280920" cy="5093248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10000"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t-RU" b="1" dirty="0" smtClean="0"/>
          </a:p>
          <a:p>
            <a:pPr algn="just"/>
            <a:r>
              <a:rPr lang="ru-RU" sz="2800" dirty="0"/>
              <a:t>Лиза написала квадратное уравнение. Артём стёр у него свободный член, из-за этого уравнение теперь выглядит вот так 3x</a:t>
            </a:r>
            <a:r>
              <a:rPr lang="ru-RU" sz="2800" baseline="30000" dirty="0"/>
              <a:t>2</a:t>
            </a:r>
            <a:r>
              <a:rPr lang="ru-RU" sz="2800" dirty="0"/>
              <a:t> + 24x + ... = 0. Лиза не помнит, какое число стёр Артём, но помнит, что</a:t>
            </a:r>
            <a:r>
              <a:rPr lang="en-US" sz="2800" dirty="0"/>
              <a:t> </a:t>
            </a:r>
            <a:r>
              <a:rPr lang="ru-RU" sz="2800" dirty="0"/>
              <a:t>уравнение имеет ровно один действительный корень. Чему равен этот корень</a:t>
            </a:r>
            <a:r>
              <a:rPr lang="ru-RU" sz="2800" dirty="0" smtClean="0"/>
              <a:t>?</a:t>
            </a:r>
          </a:p>
          <a:p>
            <a:pPr algn="just"/>
            <a:endParaRPr lang="ru-RU" sz="2800" dirty="0"/>
          </a:p>
          <a:p>
            <a:r>
              <a:rPr lang="tt-RU" sz="2800" b="1" dirty="0" smtClean="0"/>
              <a:t>Решение:</a:t>
            </a:r>
            <a:r>
              <a:rPr lang="tt-RU" sz="2800" dirty="0" smtClean="0"/>
              <a:t>  Квадратное уравнение имеет один корень т.и т.т., к. </a:t>
            </a:r>
            <a:r>
              <a:rPr lang="en-US" sz="2800" dirty="0" smtClean="0"/>
              <a:t>D=0. </a:t>
            </a:r>
            <a:r>
              <a:rPr lang="tt-RU" sz="2800" dirty="0" smtClean="0"/>
              <a:t>х=</a:t>
            </a:r>
            <a:r>
              <a:rPr lang="en-US" sz="2800" dirty="0" smtClean="0"/>
              <a:t> </a:t>
            </a:r>
            <a:r>
              <a:rPr lang="tt-RU" sz="2800" dirty="0" smtClean="0"/>
              <a:t>-</a:t>
            </a:r>
            <a:r>
              <a:rPr lang="en-US" sz="2800" dirty="0" smtClean="0"/>
              <a:t> b/a= -24/(2*3)=-4</a:t>
            </a:r>
            <a:endParaRPr lang="ru-RU" sz="2800" dirty="0" smtClean="0"/>
          </a:p>
          <a:p>
            <a:pPr marL="0" indent="0">
              <a:buNone/>
            </a:pPr>
            <a:endParaRPr lang="en-US" sz="2800" dirty="0" smtClean="0"/>
          </a:p>
          <a:p>
            <a:r>
              <a:rPr lang="tt-RU" sz="2800" b="1" dirty="0" smtClean="0"/>
              <a:t>Ответ:</a:t>
            </a:r>
            <a:r>
              <a:rPr lang="tt-RU" sz="2800" dirty="0" smtClean="0"/>
              <a:t>  -4</a:t>
            </a:r>
          </a:p>
          <a:p>
            <a:pPr marL="0" indent="0">
              <a:buNone/>
            </a:pPr>
            <a:endParaRPr lang="tt-RU" sz="2800" dirty="0" smtClean="0"/>
          </a:p>
        </p:txBody>
      </p:sp>
      <p:sp>
        <p:nvSpPr>
          <p:cNvPr id="7" name="Прямоугольник 6"/>
          <p:cNvSpPr/>
          <p:nvPr/>
        </p:nvSpPr>
        <p:spPr>
          <a:xfrm>
            <a:off x="342196" y="487280"/>
            <a:ext cx="1205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№ </a:t>
            </a:r>
            <a:r>
              <a:rPr lang="ru-RU" sz="3200" b="1" dirty="0" smtClean="0"/>
              <a:t>2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9567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4"/>
          <p:cNvSpPr txBox="1">
            <a:spLocks/>
          </p:cNvSpPr>
          <p:nvPr/>
        </p:nvSpPr>
        <p:spPr>
          <a:xfrm>
            <a:off x="251520" y="3356992"/>
            <a:ext cx="8712968" cy="2664295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tt-RU" sz="2800" b="1" dirty="0" smtClean="0"/>
              <a:t>Решение:</a:t>
            </a:r>
            <a:r>
              <a:rPr lang="tt-RU" sz="2800" dirty="0" smtClean="0"/>
              <a:t> Подставим значения координ</a:t>
            </a:r>
            <a:r>
              <a:rPr lang="en-US" sz="2800" dirty="0"/>
              <a:t>a</a:t>
            </a:r>
            <a:r>
              <a:rPr lang="tt-RU" sz="2800" dirty="0" smtClean="0"/>
              <a:t>ты точки (3;666) в уравнение 666=</a:t>
            </a:r>
            <a:r>
              <a:rPr lang="en-US" sz="2800" dirty="0" smtClean="0"/>
              <a:t>3a+b</a:t>
            </a:r>
            <a:r>
              <a:rPr lang="tt-RU" sz="2800" dirty="0" smtClean="0"/>
              <a:t>, т.е. </a:t>
            </a:r>
            <a:r>
              <a:rPr lang="en-US" sz="2800" dirty="0" smtClean="0"/>
              <a:t> b=3*(222-a)</a:t>
            </a:r>
            <a:r>
              <a:rPr lang="tt-RU" sz="2800" dirty="0" smtClean="0"/>
              <a:t>. </a:t>
            </a:r>
          </a:p>
          <a:p>
            <a:pPr marL="0" indent="0" algn="just">
              <a:buNone/>
            </a:pPr>
            <a:r>
              <a:rPr lang="tt-RU" sz="2800" dirty="0" smtClean="0"/>
              <a:t>0</a:t>
            </a:r>
            <a:r>
              <a:rPr lang="en-US" sz="2800" dirty="0" smtClean="0"/>
              <a:t> &lt;  222-a ≤  66, 156 ≤ a</a:t>
            </a:r>
            <a:r>
              <a:rPr lang="tt-RU" sz="2800" dirty="0" smtClean="0"/>
              <a:t>. </a:t>
            </a:r>
            <a:r>
              <a:rPr lang="en-US" sz="2800" dirty="0" smtClean="0"/>
              <a:t> </a:t>
            </a:r>
            <a:r>
              <a:rPr lang="tt-RU" sz="2800" dirty="0" smtClean="0"/>
              <a:t>Таких </a:t>
            </a:r>
            <a:r>
              <a:rPr lang="en-US" sz="2800" dirty="0" smtClean="0"/>
              <a:t>a </a:t>
            </a:r>
            <a:r>
              <a:rPr lang="tt-RU" sz="2800" dirty="0" smtClean="0"/>
              <a:t>ровно 45,</a:t>
            </a:r>
            <a:r>
              <a:rPr lang="en-US" sz="2800" dirty="0" smtClean="0"/>
              <a:t> </a:t>
            </a:r>
            <a:r>
              <a:rPr lang="tt-RU" sz="2800" dirty="0" smtClean="0"/>
              <a:t>для ка</a:t>
            </a:r>
            <a:r>
              <a:rPr lang="ru-RU" sz="2800" dirty="0" smtClean="0"/>
              <a:t>ж</a:t>
            </a:r>
            <a:r>
              <a:rPr lang="tt-RU" sz="2800" dirty="0" smtClean="0"/>
              <a:t>дого из них единственным образом подбирается </a:t>
            </a:r>
            <a:r>
              <a:rPr lang="en-US" sz="2800" dirty="0" smtClean="0"/>
              <a:t>b.</a:t>
            </a:r>
          </a:p>
          <a:p>
            <a:r>
              <a:rPr lang="tt-RU" sz="2800" b="1" dirty="0" smtClean="0"/>
              <a:t>Ответ:</a:t>
            </a:r>
            <a:r>
              <a:rPr lang="tt-RU" sz="2800" dirty="0" smtClean="0"/>
              <a:t>  45</a:t>
            </a:r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87218" y="1159880"/>
            <a:ext cx="857727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Лиза нарисовала графики всех функций вида y = </a:t>
            </a:r>
            <a:r>
              <a:rPr lang="ru-RU" sz="2800" dirty="0" err="1"/>
              <a:t>ax+b</a:t>
            </a:r>
            <a:r>
              <a:rPr lang="ru-RU" sz="2800" dirty="0"/>
              <a:t>, где a и b принимают все натуральные </a:t>
            </a:r>
            <a:r>
              <a:rPr lang="ru-RU" sz="2800" dirty="0" smtClean="0"/>
              <a:t>значения</a:t>
            </a:r>
            <a:r>
              <a:rPr lang="en-US" sz="2800" dirty="0" smtClean="0"/>
              <a:t> </a:t>
            </a:r>
            <a:r>
              <a:rPr lang="ru-RU" sz="2800" dirty="0" smtClean="0"/>
              <a:t>от </a:t>
            </a:r>
            <a:r>
              <a:rPr lang="ru-RU" sz="2800" dirty="0"/>
              <a:t>1 до 200. Сколько из этих графиков проходят через точку (3, 666)?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42196" y="487280"/>
            <a:ext cx="1205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№ </a:t>
            </a:r>
            <a:r>
              <a:rPr lang="ru-RU" sz="3200" b="1" dirty="0" smtClean="0"/>
              <a:t>3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41963539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4"/>
          <p:cNvSpPr txBox="1">
            <a:spLocks/>
          </p:cNvSpPr>
          <p:nvPr/>
        </p:nvSpPr>
        <p:spPr>
          <a:xfrm>
            <a:off x="179512" y="4005064"/>
            <a:ext cx="8712968" cy="2448272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/>
          </a:bodyPr>
          <a:lstStyle>
            <a:lvl1pPr marL="27432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59436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8686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430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716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8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64592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90195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19456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468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t-RU" b="1" dirty="0" smtClean="0"/>
              <a:t>Решение:</a:t>
            </a:r>
            <a:r>
              <a:rPr lang="en-US" dirty="0" smtClean="0"/>
              <a:t> s1/v1=250/1000=1/4,  s2/v2=110/1000,  (s1+s2)/(v1+v2) =</a:t>
            </a:r>
            <a:r>
              <a:rPr lang="en-US" dirty="0" smtClean="0"/>
              <a:t>130/1000</a:t>
            </a:r>
            <a:r>
              <a:rPr lang="ru-RU" dirty="0" smtClean="0"/>
              <a:t>.  </a:t>
            </a:r>
            <a:r>
              <a:rPr lang="ru-RU" dirty="0" err="1" smtClean="0"/>
              <a:t>Т.о</a:t>
            </a:r>
            <a:r>
              <a:rPr lang="ru-RU" dirty="0" smtClean="0"/>
              <a:t>. </a:t>
            </a:r>
            <a:r>
              <a:rPr lang="ru-RU" dirty="0" smtClean="0"/>
              <a:t>130(v1+v2</a:t>
            </a:r>
            <a:r>
              <a:rPr lang="ru-RU" dirty="0"/>
              <a:t>) = 1000(s1+s2) = </a:t>
            </a:r>
            <a:r>
              <a:rPr lang="ru-RU" dirty="0" smtClean="0"/>
              <a:t>250v1+110v2</a:t>
            </a:r>
            <a:r>
              <a:rPr lang="ru-RU" dirty="0"/>
              <a:t>, откуда 120v1 = </a:t>
            </a:r>
            <a:r>
              <a:rPr lang="ru-RU" dirty="0" smtClean="0"/>
              <a:t>20v2</a:t>
            </a:r>
            <a:r>
              <a:rPr lang="ru-RU" dirty="0"/>
              <a:t>, </a:t>
            </a:r>
            <a:r>
              <a:rPr lang="ru-RU" dirty="0" smtClean="0"/>
              <a:t>6v1 </a:t>
            </a:r>
            <a:r>
              <a:rPr lang="ru-RU" dirty="0"/>
              <a:t>= v2. Нам </a:t>
            </a:r>
            <a:r>
              <a:rPr lang="ru-RU" dirty="0" smtClean="0"/>
              <a:t>требуется найти </a:t>
            </a:r>
            <a:r>
              <a:rPr lang="ru-RU" dirty="0"/>
              <a:t>отношение (v1 + v2)/v1. Оно равно </a:t>
            </a:r>
            <a:r>
              <a:rPr lang="ru-RU" dirty="0" smtClean="0"/>
              <a:t>7.</a:t>
            </a:r>
            <a:endParaRPr lang="ru-RU" dirty="0" smtClean="0"/>
          </a:p>
          <a:p>
            <a:pPr marL="0" indent="0">
              <a:buNone/>
            </a:pPr>
            <a:endParaRPr lang="en-US" sz="800" dirty="0" smtClean="0"/>
          </a:p>
          <a:p>
            <a:r>
              <a:rPr lang="tt-RU" b="1" dirty="0" smtClean="0"/>
              <a:t>Ответ:</a:t>
            </a:r>
            <a:r>
              <a:rPr lang="tt-RU" dirty="0" smtClean="0"/>
              <a:t>  </a:t>
            </a:r>
            <a:r>
              <a:rPr lang="tt-RU" dirty="0" smtClean="0"/>
              <a:t>7.</a:t>
            </a:r>
            <a:endParaRPr lang="tt-RU" dirty="0" smtClean="0"/>
          </a:p>
          <a:p>
            <a:pPr marL="0" indent="0">
              <a:buFont typeface="Arial" pitchFamily="34" charset="0"/>
              <a:buNone/>
            </a:pP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323528" y="908720"/>
            <a:ext cx="84249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/>
              <a:t>Море включает в себя залив с более соленой водой. Солёность воды в море 130 промилле, в заливе </a:t>
            </a:r>
            <a:r>
              <a:rPr lang="ru-RU" sz="2400" dirty="0" smtClean="0"/>
              <a:t>250</a:t>
            </a:r>
            <a:r>
              <a:rPr lang="en-US" sz="2400" dirty="0" smtClean="0"/>
              <a:t> </a:t>
            </a:r>
            <a:r>
              <a:rPr lang="ru-RU" sz="2400" dirty="0" smtClean="0"/>
              <a:t>промилле</a:t>
            </a:r>
            <a:r>
              <a:rPr lang="ru-RU" sz="2400" dirty="0"/>
              <a:t>, в части моря, не включающей залив - 110 промилле. Во сколько раз объём воды в море </a:t>
            </a:r>
            <a:r>
              <a:rPr lang="ru-RU" sz="2400" dirty="0" smtClean="0"/>
              <a:t>больше</a:t>
            </a:r>
            <a:r>
              <a:rPr lang="en-US" sz="2400" dirty="0" smtClean="0"/>
              <a:t> </a:t>
            </a:r>
            <a:r>
              <a:rPr lang="ru-RU" sz="2400" dirty="0" smtClean="0"/>
              <a:t>объёма </a:t>
            </a:r>
            <a:r>
              <a:rPr lang="ru-RU" sz="2400" dirty="0"/>
              <a:t>воды в заливе? Объём воды считается, включая объём соли. Промилле - тысячная часть числа</a:t>
            </a:r>
            <a:r>
              <a:rPr lang="ru-RU" sz="2400" dirty="0" smtClean="0"/>
              <a:t>;</a:t>
            </a:r>
            <a:r>
              <a:rPr lang="en-US" sz="2400" dirty="0" smtClean="0"/>
              <a:t> </a:t>
            </a:r>
            <a:r>
              <a:rPr lang="ru-RU" sz="2400" dirty="0" smtClean="0"/>
              <a:t>соленость </a:t>
            </a:r>
            <a:r>
              <a:rPr lang="ru-RU" sz="2400" dirty="0"/>
              <a:t>определяется как отношение объема соли к общему объему смеси</a:t>
            </a:r>
            <a:endParaRPr lang="ru-RU" sz="2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2196" y="487280"/>
            <a:ext cx="1205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№ </a:t>
            </a:r>
            <a:r>
              <a:rPr lang="ru-RU" sz="3200" b="1" dirty="0" smtClean="0"/>
              <a:t>4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7187897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5" name="Объект 4"/>
              <p:cNvSpPr>
                <a:spLocks noGrp="1"/>
              </p:cNvSpPr>
              <p:nvPr>
                <p:ph idx="1"/>
              </p:nvPr>
            </p:nvSpPr>
            <p:spPr>
              <a:xfrm>
                <a:off x="251520" y="3789040"/>
                <a:ext cx="8738004" cy="2736304"/>
              </a:xfrm>
            </p:spPr>
            <p:txBody>
              <a:bodyPr>
                <a:normAutofit lnSpcReduction="10000"/>
              </a:bodyPr>
              <a:lstStyle/>
              <a:p>
                <a:pPr algn="just"/>
                <a:r>
                  <a:rPr lang="tt-RU" b="1" dirty="0" smtClean="0"/>
                  <a:t>Решение:</a:t>
                </a:r>
                <a:r>
                  <a:rPr lang="tt-RU" dirty="0" smtClean="0"/>
                  <a:t> </a:t>
                </a:r>
                <a:r>
                  <a:rPr lang="ru-RU" dirty="0" smtClean="0"/>
                  <a:t>По </a:t>
                </a:r>
                <a:r>
                  <a:rPr lang="ru-RU" dirty="0"/>
                  <a:t>теореме Пифагора </a:t>
                </a:r>
                <a:r>
                  <a:rPr lang="ru-RU" dirty="0" smtClean="0"/>
                  <a:t>AC</a:t>
                </a:r>
                <a:r>
                  <a:rPr lang="ru-RU" baseline="30000" dirty="0" smtClean="0"/>
                  <a:t>2</a:t>
                </a:r>
                <a:r>
                  <a:rPr lang="ru-RU" dirty="0" smtClean="0"/>
                  <a:t> </a:t>
                </a:r>
                <a:r>
                  <a:rPr lang="ru-RU" dirty="0"/>
                  <a:t>= </a:t>
                </a:r>
                <a:r>
                  <a:rPr lang="ru-RU" dirty="0" smtClean="0"/>
                  <a:t>AB</a:t>
                </a:r>
                <a:r>
                  <a:rPr lang="ru-RU" baseline="30000" dirty="0" smtClean="0"/>
                  <a:t>2</a:t>
                </a:r>
                <a:r>
                  <a:rPr lang="ru-RU" dirty="0" smtClean="0"/>
                  <a:t> </a:t>
                </a:r>
                <a:r>
                  <a:rPr lang="ru-RU" dirty="0"/>
                  <a:t>+ BC</a:t>
                </a:r>
                <a:r>
                  <a:rPr lang="ru-RU" baseline="30000" dirty="0"/>
                  <a:t>2</a:t>
                </a:r>
                <a:r>
                  <a:rPr lang="ru-RU" dirty="0"/>
                  <a:t> </a:t>
                </a:r>
                <a:r>
                  <a:rPr lang="ru-RU" dirty="0" smtClean="0"/>
                  <a:t>=360=6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0" i="1" smtClean="0">
                            <a:latin typeface="Cambria Math"/>
                          </a:rPr>
                          <m:t>10</m:t>
                        </m:r>
                      </m:e>
                    </m:rad>
                    <m:r>
                      <a:rPr lang="ru-RU" b="0" i="0" smtClean="0">
                        <a:latin typeface="Cambria Math"/>
                      </a:rPr>
                      <m:t>. </m:t>
                    </m:r>
                  </m:oMath>
                </a14:m>
                <a:r>
                  <a:rPr lang="ru-RU" dirty="0" smtClean="0"/>
                  <a:t> Треугольник </a:t>
                </a:r>
                <a:r>
                  <a:rPr lang="ru-RU" dirty="0"/>
                  <a:t>AEC  равнобедренный, </a:t>
                </a:r>
                <a:r>
                  <a:rPr lang="ru-RU" dirty="0" smtClean="0"/>
                  <a:t>и если </a:t>
                </a:r>
                <a:r>
                  <a:rPr lang="ru-RU" dirty="0"/>
                  <a:t>опустить в нём высоту EH, то треугольник AEH будет подобен треугольнику ACD. Следовательно</a:t>
                </a:r>
                <a:r>
                  <a:rPr lang="ru-RU" dirty="0" smtClean="0"/>
                  <a:t>, AH/EH </a:t>
                </a:r>
                <a:r>
                  <a:rPr lang="ru-RU" dirty="0"/>
                  <a:t>= AD/DC = </a:t>
                </a:r>
                <a:r>
                  <a:rPr lang="ru-RU" dirty="0" smtClean="0"/>
                  <a:t>3. </a:t>
                </a:r>
                <a:r>
                  <a:rPr lang="ru-RU" dirty="0"/>
                  <a:t>AH = </a:t>
                </a:r>
                <a:r>
                  <a:rPr lang="ru-RU" dirty="0" smtClean="0"/>
                  <a:t>3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dirty="0" smtClean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b="0" i="1" dirty="0" smtClean="0">
                            <a:latin typeface="Cambria Math"/>
                          </a:rPr>
                          <m:t>10</m:t>
                        </m:r>
                      </m:e>
                    </m:rad>
                  </m:oMath>
                </a14:m>
                <a:r>
                  <a:rPr lang="ru-RU" dirty="0"/>
                  <a:t>, так как высота в равнобедренном треугольнике является медианой</a:t>
                </a:r>
                <a:r>
                  <a:rPr lang="ru-RU" dirty="0" smtClean="0"/>
                  <a:t>.</a:t>
                </a:r>
              </a:p>
              <a:p>
                <a:pPr marL="0" indent="0">
                  <a:buNone/>
                </a:pPr>
                <a:r>
                  <a:rPr lang="ru-RU" dirty="0" smtClean="0"/>
                  <a:t>   Значит</a:t>
                </a:r>
                <a:r>
                  <a:rPr lang="ru-RU" dirty="0"/>
                  <a:t>, </a:t>
                </a:r>
                <a:r>
                  <a:rPr lang="en-US" dirty="0"/>
                  <a:t>EH 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i="1" dirty="0">
                            <a:latin typeface="Cambria Math"/>
                          </a:rPr>
                          <m:t>10</m:t>
                        </m:r>
                      </m:e>
                    </m:rad>
                  </m:oMath>
                </a14:m>
                <a:r>
                  <a:rPr lang="en-US" dirty="0"/>
                  <a:t> </a:t>
                </a:r>
                <a:r>
                  <a:rPr lang="en-US" dirty="0" smtClean="0"/>
                  <a:t>, </a:t>
                </a:r>
                <a:r>
                  <a:rPr lang="en-US" dirty="0"/>
                  <a:t>S(AEC) =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i="1" dirty="0">
                            <a:latin typeface="Cambria Math"/>
                          </a:rPr>
                          <m:t>10</m:t>
                        </m:r>
                      </m:e>
                    </m:rad>
                  </m:oMath>
                </a14:m>
                <a:r>
                  <a:rPr lang="en-US" dirty="0"/>
                  <a:t> · </a:t>
                </a:r>
                <a:r>
                  <a:rPr lang="ru-RU" dirty="0" smtClean="0"/>
                  <a:t>6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ru-RU" i="1" dirty="0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a:rPr lang="ru-RU" i="1" dirty="0">
                            <a:latin typeface="Cambria Math"/>
                          </a:rPr>
                          <m:t>10</m:t>
                        </m:r>
                      </m:e>
                    </m:rad>
                  </m:oMath>
                </a14:m>
                <a:r>
                  <a:rPr lang="en-US" dirty="0" smtClean="0"/>
                  <a:t>/2 </a:t>
                </a:r>
                <a:r>
                  <a:rPr lang="en-US" dirty="0"/>
                  <a:t>= </a:t>
                </a:r>
                <a:r>
                  <a:rPr lang="ru-RU" dirty="0" smtClean="0"/>
                  <a:t>3</a:t>
                </a:r>
                <a:r>
                  <a:rPr lang="en-US" dirty="0" smtClean="0"/>
                  <a:t>0.</a:t>
                </a:r>
                <a:endParaRPr lang="ru-RU" dirty="0" smtClean="0"/>
              </a:p>
              <a:p>
                <a:r>
                  <a:rPr lang="ru-RU" dirty="0"/>
                  <a:t> </a:t>
                </a:r>
                <a:r>
                  <a:rPr lang="tt-RU" b="1" dirty="0" smtClean="0"/>
                  <a:t>Ответ</a:t>
                </a:r>
                <a:r>
                  <a:rPr lang="tt-RU" b="1" dirty="0"/>
                  <a:t>:  </a:t>
                </a:r>
                <a:r>
                  <a:rPr lang="tt-RU" dirty="0"/>
                  <a:t>30</a:t>
                </a:r>
                <a:endParaRPr lang="tt-RU" dirty="0"/>
              </a:p>
              <a:p>
                <a:pPr marL="0" indent="0">
                  <a:buNone/>
                </a:pPr>
                <a:endParaRPr lang="ru-RU" dirty="0"/>
              </a:p>
            </p:txBody>
          </p:sp>
        </mc:Choice>
        <mc:Fallback>
          <p:sp>
            <p:nvSpPr>
              <p:cNvPr id="5" name="Объект 4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51520" y="3789040"/>
                <a:ext cx="8738004" cy="2736304"/>
              </a:xfrm>
              <a:blipFill rotWithShape="1">
                <a:blip r:embed="rId2"/>
                <a:stretch>
                  <a:fillRect l="-907" t="-7813" r="-10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8" t="32931" r="24079" b="2434"/>
          <a:stretch/>
        </p:blipFill>
        <p:spPr bwMode="auto">
          <a:xfrm>
            <a:off x="5541818" y="504397"/>
            <a:ext cx="3602182" cy="2978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75491" y="1072053"/>
            <a:ext cx="49685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800" dirty="0"/>
              <a:t>Бумажный прямоугольник </a:t>
            </a:r>
            <a:r>
              <a:rPr lang="ru-RU" sz="2800" dirty="0" smtClean="0"/>
              <a:t>6×18 </a:t>
            </a:r>
            <a:r>
              <a:rPr lang="ru-RU" sz="2800" dirty="0"/>
              <a:t>сложили по диагонали как показано на рисунке. Чему равна </a:t>
            </a:r>
            <a:r>
              <a:rPr lang="ru-RU" sz="2800" dirty="0" smtClean="0"/>
              <a:t>площадь треугольника</a:t>
            </a:r>
            <a:r>
              <a:rPr lang="ru-RU" sz="2800" dirty="0"/>
              <a:t>, покрытого дважды</a:t>
            </a:r>
            <a:r>
              <a:rPr lang="ru-RU" sz="2800" dirty="0" smtClean="0"/>
              <a:t>?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66038" y="487279"/>
            <a:ext cx="1205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№ </a:t>
            </a:r>
            <a:r>
              <a:rPr lang="ru-RU" sz="3200" b="1" dirty="0" smtClean="0"/>
              <a:t>5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493597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196752"/>
            <a:ext cx="8064896" cy="5184576"/>
          </a:xfrm>
        </p:spPr>
        <p:txBody>
          <a:bodyPr>
            <a:normAutofit/>
          </a:bodyPr>
          <a:lstStyle/>
          <a:p>
            <a:pPr algn="just"/>
            <a:r>
              <a:rPr lang="ru-RU" dirty="0"/>
              <a:t>В кружке 9 человек. Каждый день какие-то трое из них вместе ходили в кафе, а остальные в кафе не ходили. После 360 дней оказалось, что любые два человека из кружка были вместе в кафе одно и то же число раз. Какое</a:t>
            </a:r>
            <a:r>
              <a:rPr lang="ru-RU" dirty="0" smtClean="0"/>
              <a:t>?</a:t>
            </a:r>
          </a:p>
          <a:p>
            <a:pPr marL="0" indent="0" algn="just">
              <a:buNone/>
            </a:pPr>
            <a:endParaRPr lang="ru-RU" dirty="0"/>
          </a:p>
          <a:p>
            <a:pPr algn="just"/>
            <a:r>
              <a:rPr lang="tt-RU" b="1" dirty="0" smtClean="0"/>
              <a:t>Решение:</a:t>
            </a:r>
            <a:r>
              <a:rPr lang="tt-RU" dirty="0" smtClean="0"/>
              <a:t> </a:t>
            </a:r>
            <a:r>
              <a:rPr lang="ru-RU" dirty="0"/>
              <a:t>Всего пар человек в кружке 9·8/2 = 36. За 360 дней в кафе побывало 360·3 пар (так как </a:t>
            </a:r>
            <a:r>
              <a:rPr lang="ru-RU" dirty="0" smtClean="0"/>
              <a:t>каждый день </a:t>
            </a:r>
            <a:r>
              <a:rPr lang="ru-RU" dirty="0"/>
              <a:t>прибавляется по три пары). Так как все пары побывали одинаковое количество раз, это </a:t>
            </a:r>
            <a:r>
              <a:rPr lang="ru-RU" dirty="0" smtClean="0"/>
              <a:t>количество равно           360 </a:t>
            </a:r>
            <a:r>
              <a:rPr lang="ru-RU" dirty="0"/>
              <a:t>· </a:t>
            </a:r>
            <a:r>
              <a:rPr lang="ru-RU" dirty="0" smtClean="0"/>
              <a:t>3 / 36 </a:t>
            </a:r>
            <a:r>
              <a:rPr lang="ru-RU" dirty="0"/>
              <a:t>= 30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tt-RU" dirty="0" smtClean="0"/>
          </a:p>
          <a:p>
            <a:r>
              <a:rPr lang="tt-RU" b="1" dirty="0" smtClean="0"/>
              <a:t>Ответ: </a:t>
            </a:r>
            <a:r>
              <a:rPr lang="tt-RU" dirty="0" smtClean="0"/>
              <a:t>30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42196" y="487280"/>
            <a:ext cx="1205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№ </a:t>
            </a:r>
            <a:r>
              <a:rPr lang="ru-RU" sz="3200" b="1" dirty="0" smtClean="0"/>
              <a:t>6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3248005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395536" y="1072055"/>
            <a:ext cx="8640960" cy="4733209"/>
          </a:xfrm>
        </p:spPr>
        <p:txBody>
          <a:bodyPr>
            <a:normAutofit/>
          </a:bodyPr>
          <a:lstStyle/>
          <a:p>
            <a:r>
              <a:rPr lang="ru-RU" sz="2800" dirty="0"/>
              <a:t>Действительные x, y, z таковы, что </a:t>
            </a:r>
          </a:p>
          <a:p>
            <a:pPr marL="0" indent="0">
              <a:buNone/>
            </a:pPr>
            <a:r>
              <a:rPr lang="ru-RU" sz="2800" dirty="0" smtClean="0"/>
              <a:t>   </a:t>
            </a:r>
            <a:r>
              <a:rPr lang="ru-RU" sz="2800" dirty="0" err="1" smtClean="0"/>
              <a:t>xy</a:t>
            </a:r>
            <a:r>
              <a:rPr lang="ru-RU" sz="2800" dirty="0" smtClean="0"/>
              <a:t> </a:t>
            </a:r>
            <a:r>
              <a:rPr lang="ru-RU" sz="2800" dirty="0"/>
              <a:t>+ </a:t>
            </a:r>
            <a:r>
              <a:rPr lang="ru-RU" sz="2800" dirty="0" err="1"/>
              <a:t>xz</a:t>
            </a:r>
            <a:r>
              <a:rPr lang="ru-RU" sz="2800" dirty="0"/>
              <a:t> + </a:t>
            </a:r>
            <a:r>
              <a:rPr lang="ru-RU" sz="2800" dirty="0" err="1"/>
              <a:t>yz</a:t>
            </a:r>
            <a:r>
              <a:rPr lang="ru-RU" sz="2800" dirty="0"/>
              <a:t> + 2x + 2y + 2z = −5,   x</a:t>
            </a:r>
            <a:r>
              <a:rPr lang="ru-RU" sz="2800" baseline="30000" dirty="0"/>
              <a:t>2</a:t>
            </a:r>
            <a:r>
              <a:rPr lang="ru-RU" sz="2800" dirty="0"/>
              <a:t> + y</a:t>
            </a:r>
            <a:r>
              <a:rPr lang="ru-RU" sz="2800" baseline="30000" dirty="0"/>
              <a:t>2</a:t>
            </a:r>
            <a:r>
              <a:rPr lang="ru-RU" sz="2800" dirty="0"/>
              <a:t> + z</a:t>
            </a:r>
            <a:r>
              <a:rPr lang="ru-RU" sz="2800" baseline="30000" dirty="0"/>
              <a:t>2</a:t>
            </a:r>
            <a:r>
              <a:rPr lang="ru-RU" sz="2800" dirty="0"/>
              <a:t> = 6. </a:t>
            </a:r>
            <a:endParaRPr lang="ru-RU" sz="2800" dirty="0" smtClean="0"/>
          </a:p>
          <a:p>
            <a:pPr marL="0" indent="0">
              <a:buNone/>
            </a:pPr>
            <a:r>
              <a:rPr lang="ru-RU" sz="2800" dirty="0" smtClean="0"/>
              <a:t>  Чему </a:t>
            </a:r>
            <a:r>
              <a:rPr lang="ru-RU" sz="2800" dirty="0"/>
              <a:t>равно </a:t>
            </a:r>
            <a:r>
              <a:rPr lang="en-US" sz="2800" dirty="0"/>
              <a:t>x + y + z</a:t>
            </a:r>
            <a:r>
              <a:rPr lang="en-US" sz="2800" dirty="0" smtClean="0"/>
              <a:t>?</a:t>
            </a:r>
            <a:endParaRPr lang="ru-RU" sz="2800" dirty="0" smtClean="0"/>
          </a:p>
          <a:p>
            <a:pPr marL="0" indent="0">
              <a:buNone/>
            </a:pPr>
            <a:endParaRPr lang="ru-RU" sz="2800" dirty="0" smtClean="0"/>
          </a:p>
          <a:p>
            <a:r>
              <a:rPr lang="ru-RU" sz="2800" b="1" dirty="0" smtClean="0"/>
              <a:t>Решение:</a:t>
            </a:r>
            <a:r>
              <a:rPr lang="ru-RU" sz="2800" dirty="0" smtClean="0"/>
              <a:t> </a:t>
            </a:r>
            <a:r>
              <a:rPr lang="ru-RU" sz="2800" dirty="0"/>
              <a:t>Сложим удвоенное первое равенство со вторым, получим (x + y + z)</a:t>
            </a:r>
            <a:r>
              <a:rPr lang="ru-RU" sz="2800" baseline="30000" dirty="0"/>
              <a:t>2</a:t>
            </a:r>
            <a:r>
              <a:rPr lang="ru-RU" sz="2800" dirty="0"/>
              <a:t> + 2(x + y + z) = </a:t>
            </a:r>
            <a:r>
              <a:rPr lang="ru-RU" sz="2800" dirty="0" smtClean="0"/>
              <a:t>−4.</a:t>
            </a:r>
            <a:endParaRPr lang="ru-RU" sz="2800" dirty="0"/>
          </a:p>
          <a:p>
            <a:pPr marL="0" indent="0">
              <a:buNone/>
            </a:pPr>
            <a:r>
              <a:rPr lang="ru-RU" sz="2800" dirty="0" smtClean="0"/>
              <a:t>   Следовательно</a:t>
            </a:r>
            <a:r>
              <a:rPr lang="ru-RU" sz="2800" dirty="0"/>
              <a:t>, (x + y + z + </a:t>
            </a:r>
            <a:r>
              <a:rPr lang="ru-RU" sz="2800" dirty="0" smtClean="0"/>
              <a:t>4)</a:t>
            </a:r>
            <a:r>
              <a:rPr lang="ru-RU" sz="2800" baseline="30000" dirty="0" smtClean="0"/>
              <a:t>2</a:t>
            </a:r>
            <a:r>
              <a:rPr lang="ru-RU" sz="2800" dirty="0" smtClean="0"/>
              <a:t> </a:t>
            </a:r>
            <a:r>
              <a:rPr lang="ru-RU" sz="2800" dirty="0"/>
              <a:t>= 0, x + y + z = </a:t>
            </a:r>
            <a:r>
              <a:rPr lang="ru-RU" sz="2800" dirty="0" smtClean="0"/>
              <a:t>−2.</a:t>
            </a:r>
          </a:p>
          <a:p>
            <a:pPr marL="0" indent="0">
              <a:buNone/>
            </a:pPr>
            <a:endParaRPr lang="ru-RU" sz="2800" dirty="0" smtClean="0"/>
          </a:p>
          <a:p>
            <a:r>
              <a:rPr lang="ru-RU" sz="2800" b="1" dirty="0" smtClean="0"/>
              <a:t>Ответ</a:t>
            </a:r>
            <a:r>
              <a:rPr lang="ru-RU" sz="2800" b="1" dirty="0"/>
              <a:t>:</a:t>
            </a:r>
            <a:r>
              <a:rPr lang="ru-RU" sz="2800" dirty="0"/>
              <a:t> -</a:t>
            </a:r>
            <a:r>
              <a:rPr lang="ru-RU" sz="2800" dirty="0" smtClean="0"/>
              <a:t>2</a:t>
            </a:r>
          </a:p>
          <a:p>
            <a:endParaRPr lang="ru-RU" sz="280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42196" y="487280"/>
            <a:ext cx="1205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№ </a:t>
            </a:r>
            <a:r>
              <a:rPr lang="ru-RU" sz="3200" b="1" dirty="0" smtClean="0"/>
              <a:t>7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786304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764704"/>
            <a:ext cx="8507288" cy="5544615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ru-RU" dirty="0" smtClean="0"/>
              <a:t>Из </a:t>
            </a:r>
            <a:r>
              <a:rPr lang="ru-RU" dirty="0"/>
              <a:t>всех чисел с суммой цифр, равной </a:t>
            </a:r>
            <a:r>
              <a:rPr lang="ru-RU" dirty="0" smtClean="0"/>
              <a:t>25,</a:t>
            </a:r>
            <a:r>
              <a:rPr lang="ru-RU" dirty="0"/>
              <a:t> найдите то, произведение цифр которого максимально. Если таких чисел несколько, напишите в ответ наибольшее из них</a:t>
            </a:r>
            <a:r>
              <a:rPr lang="ru-RU" dirty="0" smtClean="0"/>
              <a:t>.</a:t>
            </a:r>
          </a:p>
          <a:p>
            <a:pPr algn="just"/>
            <a:r>
              <a:rPr lang="ru-RU" b="1" dirty="0" smtClean="0"/>
              <a:t>Решение:</a:t>
            </a:r>
            <a:r>
              <a:rPr lang="ru-RU" dirty="0" smtClean="0"/>
              <a:t> Очевидно</a:t>
            </a:r>
            <a:r>
              <a:rPr lang="ru-RU" dirty="0"/>
              <a:t>, в числе нет 0. Если в числе есть цифра 1, то её можно убрать и увеличить </a:t>
            </a:r>
            <a:r>
              <a:rPr lang="ru-RU" dirty="0" smtClean="0"/>
              <a:t>какую-нибудь </a:t>
            </a:r>
            <a:r>
              <a:rPr lang="ru-RU" dirty="0"/>
              <a:t>из оставшихся цифр на 1, от этого сумма не изменится, а произведение увеличится. Если в </a:t>
            </a:r>
            <a:r>
              <a:rPr lang="ru-RU" dirty="0" smtClean="0"/>
              <a:t>числе есть </a:t>
            </a:r>
            <a:r>
              <a:rPr lang="ru-RU" dirty="0"/>
              <a:t>цифра x &gt; 5, то её можно заменить на цифры 2 и x − 2, и произведение увеличится: 2(x − 2) &gt; x </a:t>
            </a:r>
            <a:r>
              <a:rPr lang="ru-RU" dirty="0" smtClean="0"/>
              <a:t>при x </a:t>
            </a:r>
            <a:r>
              <a:rPr lang="ru-RU" dirty="0"/>
              <a:t>&gt; 4. Наконец, если в числе хотя бы три двойки или двойка и четверка, то их можно заменить на </a:t>
            </a:r>
            <a:r>
              <a:rPr lang="ru-RU" dirty="0" smtClean="0"/>
              <a:t>две тройки</a:t>
            </a:r>
            <a:r>
              <a:rPr lang="ru-RU" dirty="0"/>
              <a:t>. Если в числе хотя бы две четверки, то их можно заменить на 3, 3 и 2. Таким образом, в числе </a:t>
            </a:r>
            <a:r>
              <a:rPr lang="ru-RU" dirty="0" smtClean="0"/>
              <a:t>с максимальным </a:t>
            </a:r>
            <a:r>
              <a:rPr lang="ru-RU" dirty="0"/>
              <a:t>произведением помимо троек может быть или не более одной четверки, или не более </a:t>
            </a:r>
            <a:r>
              <a:rPr lang="ru-RU" dirty="0" smtClean="0"/>
              <a:t>двух двоек</a:t>
            </a:r>
            <a:r>
              <a:rPr lang="ru-RU" dirty="0"/>
              <a:t>. Это возможно только если в числе 7 троек и либо одна четверка, либо две двойки (в обоих </a:t>
            </a:r>
            <a:r>
              <a:rPr lang="ru-RU" dirty="0" smtClean="0"/>
              <a:t>случаях произведения </a:t>
            </a:r>
            <a:r>
              <a:rPr lang="ru-RU" dirty="0"/>
              <a:t>одинаковы). </a:t>
            </a:r>
            <a:r>
              <a:rPr lang="ru-RU" dirty="0" smtClean="0"/>
              <a:t>Наибольшим </a:t>
            </a:r>
            <a:r>
              <a:rPr lang="ru-RU" dirty="0"/>
              <a:t>из полученных чисел является </a:t>
            </a:r>
            <a:r>
              <a:rPr lang="ru-RU" dirty="0" smtClean="0"/>
              <a:t>333333322.</a:t>
            </a:r>
          </a:p>
          <a:p>
            <a:r>
              <a:rPr lang="ru-RU" b="1" dirty="0" smtClean="0"/>
              <a:t>Ответ:</a:t>
            </a:r>
            <a:r>
              <a:rPr lang="ru-RU" dirty="0" smtClean="0"/>
              <a:t> 333333322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42196" y="332656"/>
            <a:ext cx="120546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/>
              <a:t>№ </a:t>
            </a:r>
            <a:r>
              <a:rPr lang="ru-RU" sz="3200" b="1" dirty="0" smtClean="0"/>
              <a:t>8</a:t>
            </a:r>
            <a:endParaRPr lang="ru-RU" sz="3200" dirty="0"/>
          </a:p>
        </p:txBody>
      </p:sp>
    </p:spTree>
    <p:extLst>
      <p:ext uri="{BB962C8B-B14F-4D97-AF65-F5344CB8AC3E}">
        <p14:creationId xmlns:p14="http://schemas.microsoft.com/office/powerpoint/2010/main" val="2804430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NewsPrint">
  <a:themeElements>
    <a:clrScheme name="NewsPrint">
      <a:dk1>
        <a:sysClr val="windowText" lastClr="000000"/>
      </a:dk1>
      <a:lt1>
        <a:sysClr val="window" lastClr="FFFFFF"/>
      </a:lt1>
      <a:dk2>
        <a:srgbClr val="303030"/>
      </a:dk2>
      <a:lt2>
        <a:srgbClr val="DEDEE0"/>
      </a:lt2>
      <a:accent1>
        <a:srgbClr val="AD0101"/>
      </a:accent1>
      <a:accent2>
        <a:srgbClr val="726056"/>
      </a:accent2>
      <a:accent3>
        <a:srgbClr val="AC956E"/>
      </a:accent3>
      <a:accent4>
        <a:srgbClr val="808DA9"/>
      </a:accent4>
      <a:accent5>
        <a:srgbClr val="424E5B"/>
      </a:accent5>
      <a:accent6>
        <a:srgbClr val="730E00"/>
      </a:accent6>
      <a:hlink>
        <a:srgbClr val="D26900"/>
      </a:hlink>
      <a:folHlink>
        <a:srgbClr val="D89243"/>
      </a:folHlink>
    </a:clrScheme>
    <a:fontScheme name="NewsPrint">
      <a:majorFont>
        <a:latin typeface="Impact"/>
        <a:ea typeface=""/>
        <a:cs typeface=""/>
        <a:font script="Jpan" typeface="HGP創英角ｺﾞｼｯｸUB"/>
        <a:font script="Hang" typeface="HY견고딕"/>
        <a:font script="Hans" typeface="微软雅黑"/>
        <a:font script="Hant" typeface="微軟正黑體"/>
        <a:font script="Arab" typeface="Tahoma"/>
        <a:font script="Hebr" typeface="To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NewsPrint">
      <a:fillStyleLst>
        <a:solidFill>
          <a:schemeClr val="phClr"/>
        </a:solidFill>
        <a:gradFill rotWithShape="1">
          <a:gsLst>
            <a:gs pos="0">
              <a:schemeClr val="phClr">
                <a:tint val="37000"/>
                <a:hueMod val="100000"/>
                <a:satMod val="200000"/>
                <a:lumMod val="88000"/>
              </a:schemeClr>
            </a:gs>
            <a:gs pos="100000">
              <a:schemeClr val="phClr">
                <a:tint val="53000"/>
                <a:shade val="100000"/>
                <a:hueMod val="100000"/>
                <a:satMod val="350000"/>
                <a:lumMod val="79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83000"/>
                <a:shade val="100000"/>
                <a:alpha val="100000"/>
                <a:hueMod val="100000"/>
                <a:satMod val="220000"/>
                <a:lumMod val="90000"/>
              </a:schemeClr>
            </a:gs>
            <a:gs pos="76000">
              <a:schemeClr val="phClr">
                <a:shade val="100000"/>
              </a:schemeClr>
            </a:gs>
            <a:gs pos="100000">
              <a:schemeClr val="phClr">
                <a:shade val="93000"/>
                <a:alpha val="100000"/>
                <a:satMod val="100000"/>
                <a:lumMod val="93000"/>
              </a:schemeClr>
            </a:gs>
          </a:gsLst>
          <a:path path="circle">
            <a:fillToRect l="15000" t="15000" r="100000" b="100000"/>
          </a:path>
        </a:gradFill>
      </a:fillStyleLst>
      <a:lnStyleLst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12700" dir="528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381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2700">
            <a:bevelT w="31750" h="127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3000"/>
              </a:schemeClr>
            </a:gs>
            <a:gs pos="100000">
              <a:schemeClr val="phClr">
                <a:shade val="55000"/>
              </a:schemeClr>
            </a:gs>
          </a:gsLst>
          <a:lin ang="5400000" scaled="1"/>
        </a:gra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350000"/>
                <a:lumMod val="125000"/>
              </a:schemeClr>
              <a:schemeClr val="phClr">
                <a:tint val="90000"/>
                <a:satMod val="25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Newsprint</Template>
  <TotalTime>193</TotalTime>
  <Words>671</Words>
  <Application>Microsoft Office PowerPoint</Application>
  <PresentationFormat>Экран (4:3)</PresentationFormat>
  <Paragraphs>52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NewsPrint</vt:lpstr>
      <vt:lpstr>ШЭ ВсОШ по математике  “СИРИУС”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Олимпи</dc:title>
  <dc:creator>Пользователь</dc:creator>
  <cp:lastModifiedBy>фидания</cp:lastModifiedBy>
  <cp:revision>17</cp:revision>
  <dcterms:created xsi:type="dcterms:W3CDTF">2021-11-14T17:27:18Z</dcterms:created>
  <dcterms:modified xsi:type="dcterms:W3CDTF">2021-11-17T20:43:59Z</dcterms:modified>
</cp:coreProperties>
</file>